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60" r:id="rId6"/>
    <p:sldId id="263" r:id="rId7"/>
    <p:sldId id="264" r:id="rId8"/>
    <p:sldId id="265" r:id="rId9"/>
    <p:sldId id="267" r:id="rId10"/>
    <p:sldId id="259" r:id="rId11"/>
    <p:sldId id="261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Овал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FFD835A-E049-4112-BAA8-FF873F3FBE91}" type="datetimeFigureOut">
              <a:rPr lang="ru-RU"/>
              <a:pPr>
                <a:defRPr/>
              </a:pPr>
              <a:t>26.02.2015</a:t>
            </a:fld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C56840F-A0FD-44C8-9151-60874E755C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370E1-FF91-4F81-B7AE-63443415DCFA}" type="datetimeFigureOut">
              <a:rPr lang="ru-RU"/>
              <a:pPr>
                <a:defRPr/>
              </a:pPr>
              <a:t>26.02.2015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E3EC7-2A6A-46D5-9916-4ABD41B571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24FBC-AD76-435D-9350-C05938212138}" type="datetimeFigureOut">
              <a:rPr lang="ru-RU"/>
              <a:pPr>
                <a:defRPr/>
              </a:pPr>
              <a:t>26.02.2015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95AB8E-E3EC-40B4-B05D-13A81AB8FB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E6991-6C3B-42C1-A2CA-A255BAEB6B0C}" type="datetimeFigureOut">
              <a:rPr lang="ru-RU"/>
              <a:pPr>
                <a:defRPr/>
              </a:pPr>
              <a:t>26.02.2015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9ADAE-34B5-4979-845D-5ED618A156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Овал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D766E8A-A869-47F1-8C02-733860CD1158}" type="datetimeFigureOut">
              <a:rPr lang="ru-RU"/>
              <a:pPr>
                <a:defRPr/>
              </a:pPr>
              <a:t>26.02.2015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3881FE3-A6E3-4C44-A505-66A4A1075B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F8BFAF-AA1E-4285-8CBA-C2C2588697C4}" type="datetimeFigureOut">
              <a:rPr lang="ru-RU"/>
              <a:pPr>
                <a:defRPr/>
              </a:pPr>
              <a:t>26.02.2015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49440-A67B-4810-BED9-B9B408EEBB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D811754-FB4C-448F-99D1-9352593ED5FD}" type="datetimeFigureOut">
              <a:rPr lang="ru-RU"/>
              <a:pPr>
                <a:defRPr/>
              </a:pPr>
              <a:t>26.02.2015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1FC4118-A2D3-4156-8BA3-A33DCD9E0B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AF0449-86F0-4E2B-9F77-8A437A69C596}" type="datetimeFigureOut">
              <a:rPr lang="ru-RU"/>
              <a:pPr>
                <a:defRPr/>
              </a:pPr>
              <a:t>26.02.2015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24F6F-6FDD-4501-A74A-5E60EB71F4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4FA9CB0-6120-43D6-88C8-6B173387591A}" type="datetimeFigureOut">
              <a:rPr lang="ru-RU"/>
              <a:pPr>
                <a:defRPr/>
              </a:pPr>
              <a:t>26.02.2015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29E5F7B-6607-4364-8CB4-D8447A60B8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5B49BEC-BD06-42C4-BC37-F2EF64EE9E6B}" type="datetimeFigureOut">
              <a:rPr lang="ru-RU"/>
              <a:pPr>
                <a:defRPr/>
              </a:pPr>
              <a:t>26.02.2015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8BA6126-0E2D-4FDE-AFA0-C4FFFA9C89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Блок-схема: процесс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BCB6390-DD40-4BAD-8477-3F2E385AD04D}" type="datetimeFigureOut">
              <a:rPr lang="ru-RU"/>
              <a:pPr>
                <a:defRPr/>
              </a:pPr>
              <a:t>26.02.2015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09403F5-7EC1-4555-BE75-D55F03D82A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1AC5FA2E-241A-4180-A976-2546F1F87DF2}" type="datetimeFigureOut">
              <a:rPr lang="ru-RU"/>
              <a:pPr>
                <a:defRPr/>
              </a:pPr>
              <a:t>26.02.2015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0124BDE8-9482-40A5-99A8-727E9AF9A2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95" r:id="rId2"/>
    <p:sldLayoutId id="2147483701" r:id="rId3"/>
    <p:sldLayoutId id="2147483696" r:id="rId4"/>
    <p:sldLayoutId id="2147483702" r:id="rId5"/>
    <p:sldLayoutId id="2147483697" r:id="rId6"/>
    <p:sldLayoutId id="2147483703" r:id="rId7"/>
    <p:sldLayoutId id="2147483704" r:id="rId8"/>
    <p:sldLayoutId id="2147483705" r:id="rId9"/>
    <p:sldLayoutId id="2147483698" r:id="rId10"/>
    <p:sldLayoutId id="214748369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Рисунок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088" y="360363"/>
            <a:ext cx="7345362" cy="249237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8800" b="1" dirty="0" smtClean="0">
                <a:solidFill>
                  <a:schemeClr val="bg1"/>
                </a:solidFill>
              </a:rPr>
              <a:t>Урок математики</a:t>
            </a:r>
            <a:endParaRPr lang="ru-RU" sz="8800" b="1" dirty="0">
              <a:solidFill>
                <a:schemeClr val="bg1"/>
              </a:solidFill>
            </a:endParaRPr>
          </a:p>
        </p:txBody>
      </p:sp>
      <p:sp>
        <p:nvSpPr>
          <p:cNvPr id="819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39952" y="3501008"/>
            <a:ext cx="4320456" cy="1871663"/>
          </a:xfrm>
        </p:spPr>
        <p:txBody>
          <a:bodyPr/>
          <a:lstStyle/>
          <a:p>
            <a:pPr marL="26988" algn="r" eaLnBrk="1" hangingPunct="1"/>
            <a:endParaRPr lang="ru-RU" dirty="0" smtClean="0">
              <a:solidFill>
                <a:schemeClr val="tx1"/>
              </a:solidFill>
            </a:endParaRPr>
          </a:p>
          <a:p>
            <a:pPr marL="26988" algn="r" eaLnBrk="1" hangingPunct="1"/>
            <a:r>
              <a:rPr lang="ru-RU" dirty="0" smtClean="0">
                <a:solidFill>
                  <a:schemeClr val="tx1"/>
                </a:solidFill>
              </a:rPr>
              <a:t>Учитель</a:t>
            </a:r>
            <a:r>
              <a:rPr lang="ru-RU" dirty="0" smtClean="0">
                <a:solidFill>
                  <a:schemeClr val="tx1"/>
                </a:solidFill>
              </a:rPr>
              <a:t>: </a:t>
            </a:r>
            <a:r>
              <a:rPr lang="ru-RU" dirty="0" err="1" smtClean="0">
                <a:solidFill>
                  <a:schemeClr val="tx1"/>
                </a:solidFill>
              </a:rPr>
              <a:t>Киманова</a:t>
            </a:r>
            <a:r>
              <a:rPr lang="ru-RU" dirty="0" smtClean="0">
                <a:solidFill>
                  <a:schemeClr val="tx1"/>
                </a:solidFill>
              </a:rPr>
              <a:t> Т. </a:t>
            </a:r>
            <a:r>
              <a:rPr lang="ru-RU" dirty="0" smtClean="0">
                <a:solidFill>
                  <a:schemeClr val="tx1"/>
                </a:solidFill>
              </a:rPr>
              <a:t>Н.,</a:t>
            </a:r>
          </a:p>
          <a:p>
            <a:pPr marL="26988" algn="r" eaLnBrk="1" hangingPunct="1"/>
            <a:r>
              <a:rPr lang="ru-RU" dirty="0" smtClean="0">
                <a:solidFill>
                  <a:schemeClr val="tx1"/>
                </a:solidFill>
              </a:rPr>
              <a:t>МБОУ </a:t>
            </a:r>
            <a:r>
              <a:rPr lang="ru-RU" dirty="0" err="1" smtClean="0">
                <a:solidFill>
                  <a:schemeClr val="tx1"/>
                </a:solidFill>
              </a:rPr>
              <a:t>Новосельская</a:t>
            </a:r>
            <a:r>
              <a:rPr lang="ru-RU" dirty="0" smtClean="0">
                <a:solidFill>
                  <a:schemeClr val="tx1"/>
                </a:solidFill>
              </a:rPr>
              <a:t> ООШ</a:t>
            </a:r>
            <a:endParaRPr lang="ru-RU" dirty="0" smtClean="0">
              <a:solidFill>
                <a:schemeClr val="tx1"/>
              </a:solidFill>
            </a:endParaRPr>
          </a:p>
          <a:p>
            <a:pPr marL="26988" algn="r" eaLnBrk="1" hangingPunct="1"/>
            <a:r>
              <a:rPr lang="ru-RU" dirty="0" smtClean="0">
                <a:solidFill>
                  <a:schemeClr val="bg1"/>
                </a:solidFill>
              </a:rPr>
              <a:t> 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Рисунок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333375"/>
            <a:ext cx="6913562" cy="5915025"/>
          </a:xfrm>
        </p:spPr>
        <p:txBody>
          <a:bodyPr/>
          <a:lstStyle/>
          <a:p>
            <a:pPr eaLnBrk="1" hangingPunct="1"/>
            <a:r>
              <a:rPr lang="ru-RU" sz="4800" b="1" smtClean="0"/>
              <a:t>У меня все получилось потому, что…</a:t>
            </a:r>
          </a:p>
          <a:p>
            <a:pPr eaLnBrk="1" hangingPunct="1"/>
            <a:r>
              <a:rPr lang="ru-RU" sz="4800" b="1" smtClean="0"/>
              <a:t>Мне было трудно потому, что…</a:t>
            </a:r>
          </a:p>
          <a:p>
            <a:pPr eaLnBrk="1" hangingPunct="1"/>
            <a:r>
              <a:rPr lang="ru-RU" sz="4800" b="1" smtClean="0"/>
              <a:t>Больше всего мне понравилось…</a:t>
            </a:r>
          </a:p>
          <a:p>
            <a:pPr eaLnBrk="1" hangingPunct="1"/>
            <a:r>
              <a:rPr lang="ru-RU" sz="4800" b="1" smtClean="0"/>
              <a:t>Теперь я смогу сам(а)….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Рисунок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2057400"/>
            <a:ext cx="6768752" cy="480060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z="8800" b="1" dirty="0" smtClean="0"/>
              <a:t>Спасибо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8800" b="1" dirty="0" smtClean="0"/>
              <a:t> за урок!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9220" name="Picture 2" descr="C:\Users\hp\Desktop\фон\Рисунок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2286000" y="549275"/>
            <a:ext cx="6318250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3600" b="1" dirty="0">
                <a:solidFill>
                  <a:schemeClr val="bg1"/>
                </a:solidFill>
                <a:latin typeface="Corbel" pitchFamily="34" charset="0"/>
              </a:rPr>
              <a:t>Чудак математик</a:t>
            </a:r>
            <a:br>
              <a:rPr lang="ru-RU" sz="3600" b="1" dirty="0">
                <a:solidFill>
                  <a:schemeClr val="bg1"/>
                </a:solidFill>
                <a:latin typeface="Corbel" pitchFamily="34" charset="0"/>
              </a:rPr>
            </a:br>
            <a:r>
              <a:rPr lang="ru-RU" sz="3600" b="1" dirty="0">
                <a:solidFill>
                  <a:schemeClr val="bg1"/>
                </a:solidFill>
                <a:latin typeface="Corbel" pitchFamily="34" charset="0"/>
              </a:rPr>
              <a:t>В Германии жил.</a:t>
            </a:r>
            <a:br>
              <a:rPr lang="ru-RU" sz="3600" b="1" dirty="0">
                <a:solidFill>
                  <a:schemeClr val="bg1"/>
                </a:solidFill>
                <a:latin typeface="Corbel" pitchFamily="34" charset="0"/>
              </a:rPr>
            </a:br>
            <a:r>
              <a:rPr lang="ru-RU" sz="3600" b="1" dirty="0">
                <a:solidFill>
                  <a:schemeClr val="bg1"/>
                </a:solidFill>
                <a:latin typeface="Corbel" pitchFamily="34" charset="0"/>
              </a:rPr>
              <a:t>Он хлеб с колбасою</a:t>
            </a:r>
            <a:br>
              <a:rPr lang="ru-RU" sz="3600" b="1" dirty="0">
                <a:solidFill>
                  <a:schemeClr val="bg1"/>
                </a:solidFill>
                <a:latin typeface="Corbel" pitchFamily="34" charset="0"/>
              </a:rPr>
            </a:br>
            <a:r>
              <a:rPr lang="ru-RU" sz="3600" b="1" dirty="0">
                <a:solidFill>
                  <a:schemeClr val="bg1"/>
                </a:solidFill>
                <a:latin typeface="Corbel" pitchFamily="34" charset="0"/>
              </a:rPr>
              <a:t>Случайно сложил.</a:t>
            </a:r>
            <a:br>
              <a:rPr lang="ru-RU" sz="3600" b="1" dirty="0">
                <a:solidFill>
                  <a:schemeClr val="bg1"/>
                </a:solidFill>
                <a:latin typeface="Corbel" pitchFamily="34" charset="0"/>
              </a:rPr>
            </a:br>
            <a:r>
              <a:rPr lang="ru-RU" sz="3600" b="1" dirty="0">
                <a:solidFill>
                  <a:schemeClr val="bg1"/>
                </a:solidFill>
                <a:latin typeface="Corbel" pitchFamily="34" charset="0"/>
              </a:rPr>
              <a:t>Затем результат</a:t>
            </a:r>
            <a:br>
              <a:rPr lang="ru-RU" sz="3600" b="1" dirty="0">
                <a:solidFill>
                  <a:schemeClr val="bg1"/>
                </a:solidFill>
                <a:latin typeface="Corbel" pitchFamily="34" charset="0"/>
              </a:rPr>
            </a:br>
            <a:r>
              <a:rPr lang="ru-RU" sz="3600" b="1" dirty="0">
                <a:solidFill>
                  <a:schemeClr val="bg1"/>
                </a:solidFill>
                <a:latin typeface="Corbel" pitchFamily="34" charset="0"/>
              </a:rPr>
              <a:t>Положил себе в рот.</a:t>
            </a:r>
            <a:br>
              <a:rPr lang="ru-RU" sz="3600" b="1" dirty="0">
                <a:solidFill>
                  <a:schemeClr val="bg1"/>
                </a:solidFill>
                <a:latin typeface="Corbel" pitchFamily="34" charset="0"/>
              </a:rPr>
            </a:br>
            <a:r>
              <a:rPr lang="ru-RU" sz="3600" b="1" dirty="0">
                <a:solidFill>
                  <a:schemeClr val="bg1"/>
                </a:solidFill>
                <a:latin typeface="Corbel" pitchFamily="34" charset="0"/>
              </a:rPr>
              <a:t>Вот так человек</a:t>
            </a:r>
            <a:br>
              <a:rPr lang="ru-RU" sz="3600" b="1" dirty="0">
                <a:solidFill>
                  <a:schemeClr val="bg1"/>
                </a:solidFill>
                <a:latin typeface="Corbel" pitchFamily="34" charset="0"/>
              </a:rPr>
            </a:br>
            <a:r>
              <a:rPr lang="ru-RU" sz="3600" b="1" dirty="0">
                <a:solidFill>
                  <a:schemeClr val="bg1"/>
                </a:solidFill>
                <a:latin typeface="Corbel" pitchFamily="34" charset="0"/>
              </a:rPr>
              <a:t>Изобрел бутерброд.</a:t>
            </a:r>
            <a:br>
              <a:rPr lang="ru-RU" sz="3600" b="1" dirty="0">
                <a:solidFill>
                  <a:schemeClr val="bg1"/>
                </a:solidFill>
                <a:latin typeface="Corbel" pitchFamily="34" charset="0"/>
              </a:rPr>
            </a:br>
            <a:r>
              <a:rPr lang="ru-RU" sz="3600" b="1" dirty="0">
                <a:solidFill>
                  <a:schemeClr val="bg1"/>
                </a:solidFill>
                <a:latin typeface="Corbel" pitchFamily="34" charset="0"/>
              </a:rPr>
              <a:t/>
            </a:r>
            <a:br>
              <a:rPr lang="ru-RU" sz="3600" b="1" dirty="0">
                <a:solidFill>
                  <a:schemeClr val="bg1"/>
                </a:solidFill>
                <a:latin typeface="Corbel" pitchFamily="34" charset="0"/>
              </a:rPr>
            </a:br>
            <a:r>
              <a:rPr lang="ru-RU" sz="3600" b="1" dirty="0">
                <a:solidFill>
                  <a:schemeClr val="bg1"/>
                </a:solidFill>
                <a:latin typeface="Corbel" pitchFamily="34" charset="0"/>
              </a:rPr>
              <a:t>Генрих Сапгир</a:t>
            </a:r>
          </a:p>
        </p:txBody>
      </p:sp>
      <p:pic>
        <p:nvPicPr>
          <p:cNvPr id="7171" name="Picture 3" descr="C:\Users\hp\Desktop\ФОТО НА ПЕДЧТЕНИЯ\i (17)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8313" y="549275"/>
            <a:ext cx="3671887" cy="550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Рисунок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7138987" cy="286702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600" b="1" dirty="0" smtClean="0">
                <a:solidFill>
                  <a:schemeClr val="tx1"/>
                </a:solidFill>
              </a:rPr>
              <a:t>80*10       42*100</a:t>
            </a:r>
            <a:br>
              <a:rPr lang="ru-RU" sz="6600" b="1" dirty="0" smtClean="0">
                <a:solidFill>
                  <a:schemeClr val="tx1"/>
                </a:solidFill>
              </a:rPr>
            </a:br>
            <a:r>
              <a:rPr lang="ru-RU" sz="6600" b="1" dirty="0" smtClean="0">
                <a:solidFill>
                  <a:schemeClr val="tx1"/>
                </a:solidFill>
              </a:rPr>
              <a:t>53*10       28*10</a:t>
            </a:r>
            <a:br>
              <a:rPr lang="ru-RU" sz="6600" b="1" dirty="0" smtClean="0">
                <a:solidFill>
                  <a:schemeClr val="tx1"/>
                </a:solidFill>
              </a:rPr>
            </a:br>
            <a:r>
              <a:rPr lang="ru-RU" sz="6600" b="1" dirty="0" smtClean="0">
                <a:solidFill>
                  <a:schemeClr val="tx1"/>
                </a:solidFill>
              </a:rPr>
              <a:t>86*10      67*10</a:t>
            </a:r>
            <a:endParaRPr lang="ru-RU" sz="66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3789040"/>
            <a:ext cx="7067550" cy="2625725"/>
          </a:xfrm>
        </p:spPr>
        <p:txBody>
          <a:bodyPr>
            <a:normAutofit fontScale="92500"/>
          </a:bodyPr>
          <a:lstStyle/>
          <a:p>
            <a:pPr marL="365760" indent="-283464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7200" b="1" dirty="0" smtClean="0"/>
              <a:t>Тема: Умножение на число 100</a:t>
            </a:r>
            <a:endParaRPr lang="ru-RU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Рисунок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b="1" dirty="0" smtClean="0">
                <a:solidFill>
                  <a:schemeClr val="tx1"/>
                </a:solidFill>
              </a:rPr>
              <a:t>Цели:</a:t>
            </a:r>
            <a:endParaRPr lang="ru-RU" sz="54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447800"/>
            <a:ext cx="7345362" cy="4800600"/>
          </a:xfrm>
        </p:spPr>
        <p:txBody>
          <a:bodyPr/>
          <a:lstStyle/>
          <a:p>
            <a:pPr eaLnBrk="1" hangingPunct="1"/>
            <a:r>
              <a:rPr lang="ru-RU" sz="4000" b="1" smtClean="0"/>
              <a:t>Наблюдать за изменением ответов при умножении на число 100</a:t>
            </a:r>
          </a:p>
          <a:p>
            <a:pPr eaLnBrk="1" hangingPunct="1"/>
            <a:r>
              <a:rPr lang="ru-RU" sz="4000" b="1" smtClean="0"/>
              <a:t>Анализировать примеры</a:t>
            </a:r>
          </a:p>
          <a:p>
            <a:pPr eaLnBrk="1" hangingPunct="1"/>
            <a:r>
              <a:rPr lang="ru-RU" sz="4000" b="1" smtClean="0"/>
              <a:t>Сравнивать алгоритмы умножения на 10 и 100</a:t>
            </a:r>
          </a:p>
          <a:p>
            <a:pPr eaLnBrk="1" hangingPunct="1"/>
            <a:r>
              <a:rPr lang="ru-RU" sz="4000" b="1" smtClean="0"/>
              <a:t>Сделать выводы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Рисунок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b="1" dirty="0" smtClean="0">
                <a:solidFill>
                  <a:schemeClr val="tx1"/>
                </a:solidFill>
              </a:rPr>
              <a:t>План урока:</a:t>
            </a:r>
            <a:endParaRPr lang="ru-RU" sz="54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750" y="1447800"/>
            <a:ext cx="7056438" cy="4800600"/>
          </a:xfrm>
        </p:spPr>
        <p:txBody>
          <a:bodyPr/>
          <a:lstStyle/>
          <a:p>
            <a:pPr eaLnBrk="1" hangingPunct="1"/>
            <a:r>
              <a:rPr lang="ru-RU" sz="4000" b="1" smtClean="0"/>
              <a:t>Тестирование на проверку табличного умножения</a:t>
            </a:r>
          </a:p>
          <a:p>
            <a:pPr eaLnBrk="1" hangingPunct="1"/>
            <a:r>
              <a:rPr lang="ru-RU" sz="4000" b="1" smtClean="0"/>
              <a:t>Работа в парах</a:t>
            </a:r>
          </a:p>
          <a:p>
            <a:pPr eaLnBrk="1" hangingPunct="1"/>
            <a:r>
              <a:rPr lang="ru-RU" sz="4000" b="1" smtClean="0"/>
              <a:t>Работа в группах</a:t>
            </a:r>
          </a:p>
          <a:p>
            <a:pPr eaLnBrk="1" hangingPunct="1"/>
            <a:r>
              <a:rPr lang="ru-RU" sz="4000" b="1" smtClean="0"/>
              <a:t>Тестирование «Умножение на 100»</a:t>
            </a:r>
          </a:p>
          <a:p>
            <a:pPr eaLnBrk="1" hangingPunct="1"/>
            <a:r>
              <a:rPr lang="ru-RU" sz="4000" b="1" smtClean="0"/>
              <a:t>Рефлексия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7" name="Содержимое 6" descr="Рисунок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323528" y="260648"/>
            <a:ext cx="8569325" cy="698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3200" dirty="0">
                <a:latin typeface="Corbel" pitchFamily="34" charset="0"/>
              </a:rPr>
              <a:t>Экран монитора должен находится на расстоянии 50-70 см от глаз;</a:t>
            </a:r>
          </a:p>
          <a:p>
            <a:pPr>
              <a:buFont typeface="Wingdings" pitchFamily="2" charset="2"/>
              <a:buChar char="ü"/>
            </a:pPr>
            <a:endParaRPr lang="ru-RU" sz="3200" dirty="0">
              <a:latin typeface="Corbe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3200" dirty="0">
                <a:latin typeface="Corbel" pitchFamily="34" charset="0"/>
              </a:rPr>
              <a:t>Каждые 5 минут отводите взгляд от монитора и смотрите на что-нибудь находящиеся вдали;</a:t>
            </a:r>
          </a:p>
          <a:p>
            <a:endParaRPr lang="ru-RU" sz="3200" dirty="0">
              <a:latin typeface="Corbe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3200" dirty="0">
                <a:latin typeface="Corbel" pitchFamily="34" charset="0"/>
              </a:rPr>
              <a:t>Ноги ставьте на пол, одна возле другой, не вытягивайте их и не подгибайте.</a:t>
            </a:r>
          </a:p>
          <a:p>
            <a:pPr>
              <a:buFont typeface="Wingdings" pitchFamily="2" charset="2"/>
              <a:buChar char="ü"/>
            </a:pPr>
            <a:endParaRPr lang="ru-RU" sz="3200" dirty="0">
              <a:latin typeface="Corbe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3200" dirty="0">
                <a:latin typeface="Corbel" pitchFamily="34" charset="0"/>
              </a:rPr>
              <a:t>Предплечья должны находиться на той же высоте, что и клавиатура.</a:t>
            </a:r>
          </a:p>
          <a:p>
            <a:r>
              <a:rPr lang="ru-RU" sz="3200" dirty="0">
                <a:latin typeface="Corbel" pitchFamily="34" charset="0"/>
              </a:rPr>
              <a:t/>
            </a:r>
            <a:br>
              <a:rPr lang="ru-RU" sz="3200" dirty="0">
                <a:latin typeface="Corbel" pitchFamily="34" charset="0"/>
              </a:rPr>
            </a:br>
            <a:endParaRPr lang="ru-RU" sz="3200" dirty="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4340" name="Picture 2" descr="C:\Users\hp\Desktop\фон\Рисунок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3" descr="C:\Users\hp\Desktop\ФОТО НА ПЕДЧТЕНИЯ\4-5-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0825" y="188913"/>
            <a:ext cx="8642350" cy="640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7" name="Содержимое 6" descr="Рисунок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-40481"/>
            <a:ext cx="9197975" cy="6898481"/>
          </a:xfrm>
        </p:spPr>
      </p:pic>
      <p:pic>
        <p:nvPicPr>
          <p:cNvPr id="10243" name="Picture 3" descr="C:\Users\hp\Desktop\ФОТО НА ПЕДЧТЕНИЯ\i (18)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623114">
            <a:off x="4829184" y="3072621"/>
            <a:ext cx="4032448" cy="29467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250825" y="368300"/>
            <a:ext cx="8353425" cy="60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4800" b="1" dirty="0">
                <a:latin typeface="Corbel" pitchFamily="34" charset="0"/>
              </a:rPr>
              <a:t>Понять задание и подумать о решении самостоятельно;</a:t>
            </a:r>
          </a:p>
          <a:p>
            <a:pPr>
              <a:buFont typeface="Wingdings" pitchFamily="2" charset="2"/>
              <a:buChar char="Ø"/>
            </a:pPr>
            <a:r>
              <a:rPr lang="ru-RU" sz="4800" b="1" dirty="0">
                <a:latin typeface="Corbel" pitchFamily="34" charset="0"/>
              </a:rPr>
              <a:t>Выслушать мнение каждого;</a:t>
            </a:r>
          </a:p>
          <a:p>
            <a:pPr>
              <a:buFont typeface="Wingdings" pitchFamily="2" charset="2"/>
              <a:buChar char="Ø"/>
            </a:pPr>
            <a:r>
              <a:rPr lang="ru-RU" sz="4800" b="1" dirty="0">
                <a:latin typeface="Corbel" pitchFamily="34" charset="0"/>
              </a:rPr>
              <a:t>Найти</a:t>
            </a:r>
          </a:p>
          <a:p>
            <a:r>
              <a:rPr lang="ru-RU" sz="4800" b="1" dirty="0">
                <a:latin typeface="Corbel" pitchFamily="34" charset="0"/>
              </a:rPr>
              <a:t> общее решение;</a:t>
            </a:r>
          </a:p>
          <a:p>
            <a:pPr>
              <a:buFont typeface="Wingdings" pitchFamily="2" charset="2"/>
              <a:buChar char="Ø"/>
            </a:pPr>
            <a:r>
              <a:rPr lang="ru-RU" sz="4800" b="1" dirty="0">
                <a:latin typeface="Corbel" pitchFamily="34" charset="0"/>
              </a:rPr>
              <a:t>Выбрать</a:t>
            </a:r>
          </a:p>
          <a:p>
            <a:r>
              <a:rPr lang="ru-RU" sz="4800" b="1" dirty="0">
                <a:latin typeface="Corbel" pitchFamily="34" charset="0"/>
              </a:rPr>
              <a:t> выступающего</a:t>
            </a:r>
            <a:r>
              <a:rPr lang="ru-RU" sz="4800" b="1" dirty="0">
                <a:solidFill>
                  <a:schemeClr val="bg1"/>
                </a:solidFill>
                <a:latin typeface="Corbel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Рисунок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b="1" dirty="0" smtClean="0">
                <a:solidFill>
                  <a:schemeClr val="tx1"/>
                </a:solidFill>
              </a:rPr>
              <a:t>Цели:</a:t>
            </a:r>
            <a:endParaRPr lang="ru-RU" sz="54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447800"/>
            <a:ext cx="7345362" cy="4800600"/>
          </a:xfrm>
        </p:spPr>
        <p:txBody>
          <a:bodyPr/>
          <a:lstStyle/>
          <a:p>
            <a:pPr eaLnBrk="1" hangingPunct="1"/>
            <a:r>
              <a:rPr lang="ru-RU" sz="4000" b="1" dirty="0" smtClean="0"/>
              <a:t>Наблюдать за изменением ответов при умножении на число 100</a:t>
            </a:r>
          </a:p>
          <a:p>
            <a:pPr eaLnBrk="1" hangingPunct="1"/>
            <a:r>
              <a:rPr lang="ru-RU" sz="4000" b="1" dirty="0" smtClean="0"/>
              <a:t>Анализировать примеры</a:t>
            </a:r>
          </a:p>
          <a:p>
            <a:pPr eaLnBrk="1" hangingPunct="1"/>
            <a:r>
              <a:rPr lang="ru-RU" sz="4000" b="1" dirty="0" smtClean="0"/>
              <a:t>Сравнивать алгоритмы умножения на 10 и 100</a:t>
            </a:r>
          </a:p>
          <a:p>
            <a:pPr eaLnBrk="1" hangingPunct="1"/>
            <a:r>
              <a:rPr lang="ru-RU" sz="4000" b="1" dirty="0" smtClean="0"/>
              <a:t>Сделать выводы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290</TotalTime>
  <Words>193</Words>
  <Application>Microsoft Office PowerPoint</Application>
  <PresentationFormat>Экран (4:3)</PresentationFormat>
  <Paragraphs>44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Солнцестояние</vt:lpstr>
      <vt:lpstr>Урок математики</vt:lpstr>
      <vt:lpstr>Слайд 2</vt:lpstr>
      <vt:lpstr>80*10       42*100 53*10       28*10 86*10      67*10</vt:lpstr>
      <vt:lpstr>Цели:</vt:lpstr>
      <vt:lpstr>План урока:</vt:lpstr>
      <vt:lpstr>Слайд 6</vt:lpstr>
      <vt:lpstr>Слайд 7</vt:lpstr>
      <vt:lpstr>Слайд 8</vt:lpstr>
      <vt:lpstr>Цели:</vt:lpstr>
      <vt:lpstr>Слайд 10</vt:lpstr>
      <vt:lpstr>Слайд 11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математики</dc:title>
  <dc:creator>hp</dc:creator>
  <cp:lastModifiedBy>pc</cp:lastModifiedBy>
  <cp:revision>24</cp:revision>
  <dcterms:created xsi:type="dcterms:W3CDTF">2013-03-20T19:13:45Z</dcterms:created>
  <dcterms:modified xsi:type="dcterms:W3CDTF">2015-02-26T10:43:44Z</dcterms:modified>
</cp:coreProperties>
</file>